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61" r:id="rId6"/>
    <p:sldId id="263" r:id="rId7"/>
    <p:sldId id="264" r:id="rId8"/>
    <p:sldId id="265" r:id="rId9"/>
    <p:sldId id="266" r:id="rId10"/>
    <p:sldId id="267" r:id="rId11"/>
    <p:sldId id="272" r:id="rId12"/>
    <p:sldId id="268" r:id="rId13"/>
    <p:sldId id="270" r:id="rId14"/>
    <p:sldId id="271" r:id="rId15"/>
    <p:sldId id="273"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B8ABB09-4A1D-463E-8065-109CC2B7EFAA}" type="datetimeFigureOut">
              <a:rPr lang="ar-SA" smtClean="0"/>
              <a:t>05/02/1437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23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2171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48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1299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05/02/1437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9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893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05/02/1437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2270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05/02/1437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9385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05/02/1437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8939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05/02/1437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0526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05/02/1437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2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8ABB09-4A1D-463E-8065-109CC2B7EFAA}" type="datetimeFigureOut">
              <a:rPr lang="ar-SA" smtClean="0"/>
              <a:t>05/02/1437</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34F065-1154-456A-91E3-76DE8E75E17B}" type="slidenum">
              <a:rPr lang="ar-SA" smtClean="0"/>
              <a:t>‹#›</a:t>
            </a:fld>
            <a:endParaRPr lang="ar-S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3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8458200" cy="2763738"/>
          </a:xfrm>
        </p:spPr>
        <p:txBody>
          <a:bodyPr>
            <a:normAutofit/>
          </a:bodyPr>
          <a:lstStyle/>
          <a:p>
            <a:pPr algn="ctr"/>
            <a:r>
              <a:rPr lang="en-US" dirty="0">
                <a:solidFill>
                  <a:srgbClr val="FF0000"/>
                </a:solidFill>
              </a:rPr>
              <a:t>SPEED CONTROL OF ( SEDM </a:t>
            </a:r>
            <a:r>
              <a:rPr lang="en-US" dirty="0" smtClean="0">
                <a:solidFill>
                  <a:srgbClr val="FF0000"/>
                </a:solidFill>
              </a:rPr>
              <a:t>) ADOPTING  </a:t>
            </a:r>
            <a:r>
              <a:rPr lang="en-US" dirty="0">
                <a:solidFill>
                  <a:srgbClr val="FF0000"/>
                </a:solidFill>
              </a:rPr>
              <a:t>CHOPPER CONVERTER AND PI CONTROLLER</a:t>
            </a:r>
            <a:endParaRPr lang="ar-IQ" dirty="0">
              <a:solidFill>
                <a:srgbClr val="FF0000"/>
              </a:solidFill>
            </a:endParaRPr>
          </a:p>
        </p:txBody>
      </p:sp>
      <p:sp>
        <p:nvSpPr>
          <p:cNvPr id="3" name="Subtitle 2"/>
          <p:cNvSpPr>
            <a:spLocks noGrp="1"/>
          </p:cNvSpPr>
          <p:nvPr>
            <p:ph type="subTitle" idx="1"/>
          </p:nvPr>
        </p:nvSpPr>
        <p:spPr>
          <a:xfrm>
            <a:off x="0" y="11420"/>
            <a:ext cx="6400800" cy="1752600"/>
          </a:xfrm>
        </p:spPr>
        <p:txBody>
          <a:bodyPr>
            <a:normAutofit/>
          </a:bodyPr>
          <a:lstStyle/>
          <a:p>
            <a:r>
              <a:rPr lang="en-US" b="1" dirty="0"/>
              <a:t>University of </a:t>
            </a:r>
            <a:r>
              <a:rPr lang="en-US" b="1" dirty="0" err="1" smtClean="0"/>
              <a:t>Diyala</a:t>
            </a:r>
            <a:r>
              <a:rPr lang="en-US" b="1" dirty="0" smtClean="0"/>
              <a:t> </a:t>
            </a:r>
            <a:endParaRPr lang="en-US" b="1" dirty="0"/>
          </a:p>
          <a:p>
            <a:r>
              <a:rPr lang="en-US" b="1" dirty="0"/>
              <a:t>College of engineering </a:t>
            </a:r>
          </a:p>
          <a:p>
            <a:r>
              <a:rPr lang="en-US" b="1" dirty="0"/>
              <a:t>department of power and electrical machine</a:t>
            </a:r>
            <a:endParaRPr lang="ar-IQ" dirty="0"/>
          </a:p>
        </p:txBody>
      </p:sp>
      <p:sp>
        <p:nvSpPr>
          <p:cNvPr id="4" name="Rectangle 3"/>
          <p:cNvSpPr/>
          <p:nvPr/>
        </p:nvSpPr>
        <p:spPr>
          <a:xfrm>
            <a:off x="2578495" y="5517232"/>
            <a:ext cx="3822305" cy="830997"/>
          </a:xfrm>
          <a:prstGeom prst="rect">
            <a:avLst/>
          </a:prstGeom>
        </p:spPr>
        <p:txBody>
          <a:bodyPr wrap="square">
            <a:spAutoFit/>
          </a:bodyPr>
          <a:lstStyle/>
          <a:p>
            <a:pPr algn="ctr" rtl="0"/>
            <a:r>
              <a:rPr lang="en-US" sz="2400" b="1" dirty="0" smtClean="0"/>
              <a:t>MSc. </a:t>
            </a:r>
            <a:r>
              <a:rPr lang="en-US" sz="2400" b="1" dirty="0" smtClean="0"/>
              <a:t>Mohammed</a:t>
            </a:r>
            <a:r>
              <a:rPr lang="en-US" sz="2400" b="1" dirty="0"/>
              <a:t>. H. </a:t>
            </a:r>
            <a:r>
              <a:rPr lang="en-US" sz="2400" b="1" dirty="0" smtClean="0"/>
              <a:t>Ali</a:t>
            </a:r>
          </a:p>
          <a:p>
            <a:pPr algn="ctr" rtl="0"/>
            <a:r>
              <a:rPr lang="en-US" sz="2400" b="1" dirty="0" smtClean="0"/>
              <a:t>2015 </a:t>
            </a:r>
            <a:endParaRPr lang="ar-IQ"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3920" y="97853"/>
            <a:ext cx="1798476" cy="1890988"/>
          </a:xfrm>
          <a:prstGeom prst="rect">
            <a:avLst/>
          </a:prstGeom>
        </p:spPr>
      </p:pic>
    </p:spTree>
    <p:extLst>
      <p:ext uri="{BB962C8B-B14F-4D97-AF65-F5344CB8AC3E}">
        <p14:creationId xmlns:p14="http://schemas.microsoft.com/office/powerpoint/2010/main" val="23826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1199" y="260648"/>
            <a:ext cx="6684224" cy="395512"/>
          </a:xfrm>
        </p:spPr>
        <p:txBody>
          <a:bodyPr>
            <a:normAutofit fontScale="90000"/>
          </a:bodyPr>
          <a:lstStyle/>
          <a:p>
            <a:pPr algn="ctr"/>
            <a:r>
              <a:rPr lang="en-US" dirty="0">
                <a:solidFill>
                  <a:srgbClr val="FF0000"/>
                </a:solidFill>
              </a:rPr>
              <a:t>PROBLEM STATEMENT:</a:t>
            </a:r>
            <a:endParaRPr lang="ar-IQ" dirty="0">
              <a:solidFill>
                <a:srgbClr val="FF0000"/>
              </a:solidFill>
            </a:endParaRPr>
          </a:p>
        </p:txBody>
      </p:sp>
      <p:sp>
        <p:nvSpPr>
          <p:cNvPr id="3" name="Content Placeholder 2"/>
          <p:cNvSpPr>
            <a:spLocks noGrp="1"/>
          </p:cNvSpPr>
          <p:nvPr>
            <p:ph idx="1"/>
          </p:nvPr>
        </p:nvSpPr>
        <p:spPr>
          <a:xfrm>
            <a:off x="0" y="668414"/>
            <a:ext cx="8261655" cy="5784922"/>
          </a:xfrm>
        </p:spPr>
        <p:txBody>
          <a:bodyPr>
            <a:noAutofit/>
          </a:bodyPr>
          <a:lstStyle/>
          <a:p>
            <a:pPr algn="l" rtl="0"/>
            <a:r>
              <a:rPr lang="en-US" sz="1800" b="1" dirty="0"/>
              <a:t>A separately excited DC motor with nameplate ratings of 300KW, 420V (DC), 50 rad/sec is used in all simulations. Following parameter values are associated with it.</a:t>
            </a:r>
          </a:p>
          <a:p>
            <a:pPr algn="l" rtl="0"/>
            <a:r>
              <a:rPr lang="en-US" sz="1800" b="1" dirty="0"/>
              <a:t>•	Moment of Inertia، J = 75 Kg-m2 . </a:t>
            </a:r>
          </a:p>
          <a:p>
            <a:pPr algn="l" rtl="0"/>
            <a:r>
              <a:rPr lang="en-US" sz="1800" b="1" dirty="0"/>
              <a:t>•	Back EMF Constant = 7 Volt-sec/rad.</a:t>
            </a:r>
          </a:p>
          <a:p>
            <a:pPr algn="l" rtl="0"/>
            <a:r>
              <a:rPr lang="en-US" sz="1800" b="1" dirty="0"/>
              <a:t>•	Rated Current = 700 A.</a:t>
            </a:r>
          </a:p>
          <a:p>
            <a:pPr algn="l" rtl="0"/>
            <a:r>
              <a:rPr lang="en-US" sz="1800" b="1" dirty="0"/>
              <a:t>•	Maximum Current Limit = 1000 A.</a:t>
            </a:r>
          </a:p>
          <a:p>
            <a:pPr algn="l" rtl="0"/>
            <a:r>
              <a:rPr lang="en-US" sz="1800" b="1" dirty="0"/>
              <a:t>•	Resistance of Armature، Ra = 0.026	ohm.</a:t>
            </a:r>
          </a:p>
          <a:p>
            <a:pPr algn="l" rtl="0"/>
            <a:r>
              <a:rPr lang="en-US" sz="1800" b="1" dirty="0"/>
              <a:t>•	Armature Inductance، La = 0.749 </a:t>
            </a:r>
            <a:r>
              <a:rPr lang="en-US" sz="1800" b="1" dirty="0" err="1"/>
              <a:t>mH</a:t>
            </a:r>
            <a:r>
              <a:rPr lang="en-US" sz="1800" b="1" dirty="0"/>
              <a:t>.</a:t>
            </a:r>
          </a:p>
          <a:p>
            <a:pPr algn="l" rtl="0"/>
            <a:r>
              <a:rPr lang="en-US" sz="1800" b="1" dirty="0"/>
              <a:t>•	Speed Feedback Filter Time Constant T1 = 22 </a:t>
            </a:r>
            <a:r>
              <a:rPr lang="en-US" sz="1800" b="1" dirty="0" err="1"/>
              <a:t>ms.</a:t>
            </a:r>
            <a:endParaRPr lang="en-US" sz="1800" b="1" dirty="0"/>
          </a:p>
          <a:p>
            <a:pPr algn="l" rtl="0"/>
            <a:r>
              <a:rPr lang="en-US" sz="1800" b="1" dirty="0"/>
              <a:t>•	Current Filter Time Constant T2 = 3ms</a:t>
            </a:r>
            <a:r>
              <a:rPr lang="en-US" sz="1800" b="1" dirty="0" smtClean="0"/>
              <a:t>.</a:t>
            </a:r>
            <a:endParaRPr lang="en-US" sz="1800" b="1" dirty="0"/>
          </a:p>
        </p:txBody>
      </p:sp>
    </p:spTree>
    <p:extLst>
      <p:ext uri="{BB962C8B-B14F-4D97-AF65-F5344CB8AC3E}">
        <p14:creationId xmlns:p14="http://schemas.microsoft.com/office/powerpoint/2010/main" val="33475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7632848" cy="6336704"/>
          </a:xfrm>
        </p:spPr>
        <p:txBody>
          <a:bodyPr>
            <a:normAutofit fontScale="92500" lnSpcReduction="20000"/>
          </a:bodyPr>
          <a:lstStyle/>
          <a:p>
            <a:pPr lvl="0" algn="l" rtl="0">
              <a:buClr>
                <a:srgbClr val="1CADE4"/>
              </a:buClr>
            </a:pPr>
            <a:r>
              <a:rPr lang="en-US" sz="1800" b="1" dirty="0">
                <a:solidFill>
                  <a:srgbClr val="FF0000"/>
                </a:solidFill>
              </a:rPr>
              <a:t>Current Controller Parameter</a:t>
            </a:r>
            <a:r>
              <a:rPr lang="en-US" sz="1800" b="1" dirty="0" smtClean="0">
                <a:solidFill>
                  <a:srgbClr val="FF0000"/>
                </a:solidFill>
              </a:rPr>
              <a:t>:</a:t>
            </a:r>
          </a:p>
          <a:p>
            <a:pPr lvl="0" algn="l" rtl="0">
              <a:buClr>
                <a:srgbClr val="1CADE4"/>
              </a:buClr>
            </a:pPr>
            <a:r>
              <a:rPr lang="en-US" sz="1800" b="1" dirty="0" smtClean="0"/>
              <a:t>Current </a:t>
            </a:r>
            <a:r>
              <a:rPr lang="en-US" sz="1800" b="1" dirty="0"/>
              <a:t>PI type controller is given by</a:t>
            </a:r>
            <a:r>
              <a:rPr lang="en-US" sz="1800" b="1" dirty="0">
                <a:solidFill>
                  <a:prstClr val="black"/>
                </a:solidFill>
              </a:rPr>
              <a:t>:</a:t>
            </a:r>
          </a:p>
          <a:p>
            <a:pPr lvl="0" algn="l" rtl="0">
              <a:buClr>
                <a:srgbClr val="1CADE4"/>
              </a:buClr>
            </a:pPr>
            <a:r>
              <a:rPr lang="en-US" sz="1800" b="1" dirty="0">
                <a:solidFill>
                  <a:prstClr val="black"/>
                </a:solidFill>
              </a:rPr>
              <a:t> Kc {(1+ </a:t>
            </a:r>
            <a:r>
              <a:rPr lang="en-US" sz="1800" b="1" dirty="0" err="1">
                <a:solidFill>
                  <a:prstClr val="black"/>
                </a:solidFill>
              </a:rPr>
              <a:t>TcS</a:t>
            </a:r>
            <a:r>
              <a:rPr lang="en-US" sz="1800" b="1" dirty="0">
                <a:solidFill>
                  <a:prstClr val="black"/>
                </a:solidFill>
              </a:rPr>
              <a:t>)/</a:t>
            </a:r>
            <a:r>
              <a:rPr lang="en-US" sz="1800" b="1" dirty="0" err="1">
                <a:solidFill>
                  <a:prstClr val="black"/>
                </a:solidFill>
              </a:rPr>
              <a:t>TcS</a:t>
            </a:r>
            <a:r>
              <a:rPr lang="en-US" sz="1800" b="1" dirty="0">
                <a:solidFill>
                  <a:prstClr val="black"/>
                </a:solidFill>
              </a:rPr>
              <a:t>}</a:t>
            </a:r>
          </a:p>
          <a:p>
            <a:pPr lvl="0" algn="l" rtl="0">
              <a:buClr>
                <a:srgbClr val="1CADE4"/>
              </a:buClr>
            </a:pPr>
            <a:r>
              <a:rPr lang="en-US" sz="1800" b="1" dirty="0">
                <a:solidFill>
                  <a:prstClr val="black"/>
                </a:solidFill>
              </a:rPr>
              <a:t>Here, Tc = Ta and  Kc = </a:t>
            </a:r>
            <a:r>
              <a:rPr lang="en-US" sz="1800" b="1" dirty="0" err="1">
                <a:solidFill>
                  <a:prstClr val="black"/>
                </a:solidFill>
              </a:rPr>
              <a:t>RaTa</a:t>
            </a:r>
            <a:r>
              <a:rPr lang="en-US" sz="1800" b="1" dirty="0">
                <a:solidFill>
                  <a:prstClr val="black"/>
                </a:solidFill>
              </a:rPr>
              <a:t>/ (2K2KtT2)</a:t>
            </a:r>
          </a:p>
          <a:p>
            <a:pPr lvl="0" algn="l" rtl="0">
              <a:buClr>
                <a:srgbClr val="1CADE4"/>
              </a:buClr>
            </a:pPr>
            <a:r>
              <a:rPr lang="en-US" sz="1800" b="1" dirty="0">
                <a:solidFill>
                  <a:prstClr val="black"/>
                </a:solidFill>
              </a:rPr>
              <a:t>Ta = La/Ra = 0.749*10-3/0.026 = 28.80 </a:t>
            </a:r>
            <a:r>
              <a:rPr lang="en-US" sz="1800" b="1" dirty="0" err="1">
                <a:solidFill>
                  <a:prstClr val="black"/>
                </a:solidFill>
              </a:rPr>
              <a:t>ms.</a:t>
            </a:r>
            <a:endParaRPr lang="en-US" sz="1800" b="1" dirty="0">
              <a:solidFill>
                <a:prstClr val="black"/>
              </a:solidFill>
            </a:endParaRPr>
          </a:p>
          <a:p>
            <a:pPr lvl="0" algn="l" rtl="0">
              <a:buClr>
                <a:srgbClr val="1CADE4"/>
              </a:buClr>
            </a:pPr>
            <a:r>
              <a:rPr lang="en-US" sz="1800" b="1" dirty="0">
                <a:solidFill>
                  <a:prstClr val="black"/>
                </a:solidFill>
              </a:rPr>
              <a:t>For analog circuit maximum controller output is ± 10 Volts.</a:t>
            </a:r>
          </a:p>
          <a:p>
            <a:pPr lvl="0" algn="l" rtl="0">
              <a:buClr>
                <a:srgbClr val="1CADE4"/>
              </a:buClr>
            </a:pPr>
            <a:r>
              <a:rPr lang="en-US" sz="1800" b="1" dirty="0">
                <a:solidFill>
                  <a:prstClr val="black"/>
                </a:solidFill>
              </a:rPr>
              <a:t> Therefore, </a:t>
            </a:r>
            <a:r>
              <a:rPr lang="en-US" sz="1800" b="1" dirty="0" err="1">
                <a:solidFill>
                  <a:prstClr val="black"/>
                </a:solidFill>
              </a:rPr>
              <a:t>Kt</a:t>
            </a:r>
            <a:r>
              <a:rPr lang="en-US" sz="1800" b="1" dirty="0">
                <a:solidFill>
                  <a:prstClr val="black"/>
                </a:solidFill>
              </a:rPr>
              <a:t> = 420/10 = 42. </a:t>
            </a:r>
          </a:p>
          <a:p>
            <a:pPr lvl="0" algn="l" rtl="0">
              <a:buClr>
                <a:srgbClr val="1CADE4"/>
              </a:buClr>
            </a:pPr>
            <a:r>
              <a:rPr lang="en-US" sz="1800" b="1" dirty="0">
                <a:solidFill>
                  <a:prstClr val="black"/>
                </a:solidFill>
              </a:rPr>
              <a:t>Also, K2 = 10/1000 = 1/100.</a:t>
            </a:r>
          </a:p>
          <a:p>
            <a:pPr lvl="0" algn="l" rtl="0">
              <a:buClr>
                <a:srgbClr val="1CADE4"/>
              </a:buClr>
            </a:pPr>
            <a:r>
              <a:rPr lang="en-US" sz="1800" b="1" dirty="0">
                <a:solidFill>
                  <a:prstClr val="black"/>
                </a:solidFill>
              </a:rPr>
              <a:t>Now, putting value of Ra, Ta, K2, </a:t>
            </a:r>
            <a:r>
              <a:rPr lang="en-US" sz="1800" b="1" dirty="0" err="1">
                <a:solidFill>
                  <a:prstClr val="black"/>
                </a:solidFill>
              </a:rPr>
              <a:t>Kt</a:t>
            </a:r>
            <a:r>
              <a:rPr lang="en-US" sz="1800" b="1" dirty="0">
                <a:solidFill>
                  <a:prstClr val="black"/>
                </a:solidFill>
              </a:rPr>
              <a:t> and T2 we get: Kc = 0.297.</a:t>
            </a:r>
          </a:p>
          <a:p>
            <a:pPr lvl="0" algn="l" rtl="0">
              <a:buClr>
                <a:srgbClr val="1CADE4"/>
              </a:buClr>
            </a:pPr>
            <a:r>
              <a:rPr lang="en-US" sz="1800" b="1" dirty="0">
                <a:solidFill>
                  <a:srgbClr val="FF0000"/>
                </a:solidFill>
              </a:rPr>
              <a:t>Speed Controller </a:t>
            </a:r>
            <a:r>
              <a:rPr lang="en-US" sz="1800" b="1" dirty="0" smtClean="0">
                <a:solidFill>
                  <a:srgbClr val="FF0000"/>
                </a:solidFill>
              </a:rPr>
              <a:t>Parameter: </a:t>
            </a:r>
            <a:endParaRPr lang="en-US" sz="1800" b="1" dirty="0">
              <a:solidFill>
                <a:srgbClr val="FF0000"/>
              </a:solidFill>
            </a:endParaRPr>
          </a:p>
          <a:p>
            <a:pPr lvl="0" algn="l" rtl="0">
              <a:buClr>
                <a:srgbClr val="1CADE4"/>
              </a:buClr>
            </a:pPr>
            <a:r>
              <a:rPr lang="en-US" sz="1800" b="1" dirty="0">
                <a:solidFill>
                  <a:prstClr val="black"/>
                </a:solidFill>
              </a:rPr>
              <a:t>Speed PI type controller is given by:</a:t>
            </a:r>
          </a:p>
          <a:p>
            <a:pPr lvl="0" algn="l" rtl="0">
              <a:buClr>
                <a:srgbClr val="1CADE4"/>
              </a:buClr>
            </a:pPr>
            <a:r>
              <a:rPr lang="en-US" sz="1800" b="1" dirty="0">
                <a:solidFill>
                  <a:prstClr val="black"/>
                </a:solidFill>
              </a:rPr>
              <a:t> </a:t>
            </a:r>
            <a:r>
              <a:rPr lang="en-US" sz="1800" b="1" dirty="0" err="1">
                <a:solidFill>
                  <a:prstClr val="black"/>
                </a:solidFill>
              </a:rPr>
              <a:t>Kn</a:t>
            </a:r>
            <a:r>
              <a:rPr lang="en-US" sz="1800" b="1" dirty="0">
                <a:solidFill>
                  <a:prstClr val="black"/>
                </a:solidFill>
              </a:rPr>
              <a:t>{(1+TnS)/</a:t>
            </a:r>
            <a:r>
              <a:rPr lang="en-US" sz="1800" b="1" dirty="0" err="1">
                <a:solidFill>
                  <a:prstClr val="black"/>
                </a:solidFill>
              </a:rPr>
              <a:t>TnS</a:t>
            </a:r>
            <a:r>
              <a:rPr lang="en-US" sz="1800" b="1" dirty="0">
                <a:solidFill>
                  <a:prstClr val="black"/>
                </a:solidFill>
              </a:rPr>
              <a:t>}</a:t>
            </a:r>
          </a:p>
          <a:p>
            <a:pPr lvl="0" algn="l" rtl="0">
              <a:buClr>
                <a:srgbClr val="1CADE4"/>
              </a:buClr>
            </a:pPr>
            <a:r>
              <a:rPr lang="en-US" sz="1800" b="1" dirty="0">
                <a:solidFill>
                  <a:prstClr val="black"/>
                </a:solidFill>
              </a:rPr>
              <a:t>Here, </a:t>
            </a:r>
            <a:r>
              <a:rPr lang="en-US" sz="1800" b="1" dirty="0" err="1">
                <a:solidFill>
                  <a:prstClr val="black"/>
                </a:solidFill>
              </a:rPr>
              <a:t>Tn</a:t>
            </a:r>
            <a:r>
              <a:rPr lang="en-US" sz="1800" b="1" dirty="0">
                <a:solidFill>
                  <a:prstClr val="black"/>
                </a:solidFill>
              </a:rPr>
              <a:t> = 4</a:t>
            </a:r>
            <a:r>
              <a:rPr lang="el-GR" sz="1800" b="1" dirty="0">
                <a:solidFill>
                  <a:prstClr val="black"/>
                </a:solidFill>
              </a:rPr>
              <a:t>δ = 4(</a:t>
            </a:r>
            <a:r>
              <a:rPr lang="en-US" sz="1800" b="1" dirty="0">
                <a:solidFill>
                  <a:prstClr val="black"/>
                </a:solidFill>
              </a:rPr>
              <a:t>T1+2T2) = 4(22 + 2*3) = 112 </a:t>
            </a:r>
            <a:r>
              <a:rPr lang="en-US" sz="1800" b="1" dirty="0" err="1">
                <a:solidFill>
                  <a:prstClr val="black"/>
                </a:solidFill>
              </a:rPr>
              <a:t>ms.</a:t>
            </a:r>
            <a:endParaRPr lang="en-US" sz="1800" b="1" dirty="0">
              <a:solidFill>
                <a:prstClr val="black"/>
              </a:solidFill>
            </a:endParaRPr>
          </a:p>
          <a:p>
            <a:pPr lvl="0" algn="l" rtl="0">
              <a:buClr>
                <a:srgbClr val="1CADE4"/>
              </a:buClr>
            </a:pPr>
            <a:r>
              <a:rPr lang="en-US" sz="1800" b="1" dirty="0">
                <a:solidFill>
                  <a:prstClr val="black"/>
                </a:solidFill>
              </a:rPr>
              <a:t>Also, </a:t>
            </a:r>
            <a:r>
              <a:rPr lang="en-US" sz="1800" b="1" dirty="0" err="1">
                <a:solidFill>
                  <a:prstClr val="black"/>
                </a:solidFill>
              </a:rPr>
              <a:t>Kn</a:t>
            </a:r>
            <a:r>
              <a:rPr lang="en-US" sz="1800" b="1" dirty="0">
                <a:solidFill>
                  <a:prstClr val="black"/>
                </a:solidFill>
              </a:rPr>
              <a:t> = TmKmK2/(2K1Ra</a:t>
            </a:r>
            <a:r>
              <a:rPr lang="el-GR" sz="1800" b="1" dirty="0">
                <a:solidFill>
                  <a:prstClr val="black"/>
                </a:solidFill>
              </a:rPr>
              <a:t>δ).</a:t>
            </a:r>
          </a:p>
          <a:p>
            <a:pPr lvl="0" algn="l" rtl="0">
              <a:buClr>
                <a:srgbClr val="1CADE4"/>
              </a:buClr>
            </a:pPr>
            <a:r>
              <a:rPr lang="en-US" sz="1800" b="1" dirty="0">
                <a:solidFill>
                  <a:prstClr val="black"/>
                </a:solidFill>
              </a:rPr>
              <a:t>K1 = 10/50 = 0.192.</a:t>
            </a:r>
          </a:p>
          <a:p>
            <a:pPr lvl="0" algn="l" rtl="0">
              <a:buClr>
                <a:srgbClr val="1CADE4"/>
              </a:buClr>
            </a:pPr>
            <a:r>
              <a:rPr lang="en-US" sz="1800" b="1" dirty="0">
                <a:solidFill>
                  <a:prstClr val="black"/>
                </a:solidFill>
              </a:rPr>
              <a:t>Tm = </a:t>
            </a:r>
            <a:r>
              <a:rPr lang="en-US" sz="1800" b="1" dirty="0" err="1">
                <a:solidFill>
                  <a:prstClr val="black"/>
                </a:solidFill>
              </a:rPr>
              <a:t>JRa</a:t>
            </a:r>
            <a:r>
              <a:rPr lang="en-US" sz="1800" b="1" dirty="0">
                <a:solidFill>
                  <a:prstClr val="black"/>
                </a:solidFill>
              </a:rPr>
              <a:t>/Km = 75*0.026/7 = 0.278 </a:t>
            </a:r>
            <a:r>
              <a:rPr lang="en-US" sz="1800" b="1" dirty="0" err="1">
                <a:solidFill>
                  <a:prstClr val="black"/>
                </a:solidFill>
              </a:rPr>
              <a:t>ms.</a:t>
            </a:r>
            <a:endParaRPr lang="en-US" sz="1800" b="1" dirty="0">
              <a:solidFill>
                <a:prstClr val="black"/>
              </a:solidFill>
            </a:endParaRPr>
          </a:p>
          <a:p>
            <a:pPr lvl="0" algn="l" rtl="0">
              <a:buClr>
                <a:srgbClr val="1CADE4"/>
              </a:buClr>
            </a:pPr>
            <a:r>
              <a:rPr lang="en-US" sz="1800" b="1" dirty="0">
                <a:solidFill>
                  <a:prstClr val="black"/>
                </a:solidFill>
              </a:rPr>
              <a:t>Now, </a:t>
            </a:r>
            <a:r>
              <a:rPr lang="en-US" sz="1800" b="1" dirty="0" err="1">
                <a:solidFill>
                  <a:prstClr val="black"/>
                </a:solidFill>
              </a:rPr>
              <a:t>Kn</a:t>
            </a:r>
            <a:r>
              <a:rPr lang="en-US" sz="1800" b="1" dirty="0">
                <a:solidFill>
                  <a:prstClr val="black"/>
                </a:solidFill>
              </a:rPr>
              <a:t> = (0.278*7*0.01)/ (2*0.192*0.026*31*100) = 6.28.</a:t>
            </a:r>
          </a:p>
          <a:p>
            <a:pPr lvl="0" algn="l" rtl="0">
              <a:buClr>
                <a:srgbClr val="1CADE4"/>
              </a:buClr>
            </a:pPr>
            <a:endParaRPr lang="ar-IQ" sz="1800" b="1" dirty="0">
              <a:solidFill>
                <a:prstClr val="black"/>
              </a:solidFill>
            </a:endParaRPr>
          </a:p>
          <a:p>
            <a:endParaRPr lang="ar-IQ" dirty="0"/>
          </a:p>
        </p:txBody>
      </p:sp>
    </p:spTree>
    <p:extLst>
      <p:ext uri="{BB962C8B-B14F-4D97-AF65-F5344CB8AC3E}">
        <p14:creationId xmlns:p14="http://schemas.microsoft.com/office/powerpoint/2010/main" val="35702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Effect transition="in" filter="fade">
                                      <p:cBhvr>
                                        <p:cTn id="119" dur="1000"/>
                                        <p:tgtEl>
                                          <p:spTgt spid="3">
                                            <p:txEl>
                                              <p:pRg st="16" end="16"/>
                                            </p:txEl>
                                          </p:spTgt>
                                        </p:tgtEl>
                                      </p:cBhvr>
                                    </p:animEffect>
                                    <p:anim calcmode="lin" valueType="num">
                                      <p:cBhvr>
                                        <p:cTn id="12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2659" y="48561"/>
            <a:ext cx="7922060" cy="1499616"/>
          </a:xfrm>
        </p:spPr>
        <p:txBody>
          <a:bodyPr>
            <a:normAutofit/>
          </a:bodyPr>
          <a:lstStyle/>
          <a:p>
            <a:pPr algn="ctr"/>
            <a:r>
              <a:rPr lang="en-US" dirty="0">
                <a:solidFill>
                  <a:srgbClr val="FF0000"/>
                </a:solidFill>
              </a:rPr>
              <a:t>THE SIMULATION RESULTS AND DISCUSSION </a:t>
            </a:r>
            <a:endParaRPr lang="ar-IQ" dirty="0">
              <a:solidFill>
                <a:srgbClr val="FF0000"/>
              </a:solidFill>
            </a:endParaRPr>
          </a:p>
        </p:txBody>
      </p:sp>
      <p:sp>
        <p:nvSpPr>
          <p:cNvPr id="3" name="Content Placeholder 2"/>
          <p:cNvSpPr>
            <a:spLocks noGrp="1"/>
          </p:cNvSpPr>
          <p:nvPr>
            <p:ph idx="1"/>
          </p:nvPr>
        </p:nvSpPr>
        <p:spPr>
          <a:xfrm>
            <a:off x="421639" y="2088776"/>
            <a:ext cx="4072050" cy="1503941"/>
          </a:xfrm>
        </p:spPr>
        <p:txBody>
          <a:bodyPr>
            <a:normAutofit/>
          </a:bodyPr>
          <a:lstStyle/>
          <a:p>
            <a:pPr algn="ctr"/>
            <a:r>
              <a:rPr lang="en-US" dirty="0"/>
              <a:t>From simulation results, it is clear that the SIMULINK model as shown in figure (7) gives larger overshoot in speed before settling to steady state</a:t>
            </a:r>
            <a:endParaRPr lang="ar-IQ" dirty="0"/>
          </a:p>
        </p:txBody>
      </p:sp>
      <p:pic>
        <p:nvPicPr>
          <p:cNvPr id="4" name="Picture 3"/>
          <p:cNvPicPr>
            <a:picLocks noChangeAspect="1"/>
          </p:cNvPicPr>
          <p:nvPr/>
        </p:nvPicPr>
        <p:blipFill>
          <a:blip r:embed="rId2"/>
          <a:stretch>
            <a:fillRect/>
          </a:stretch>
        </p:blipFill>
        <p:spPr>
          <a:xfrm>
            <a:off x="4283968" y="1364581"/>
            <a:ext cx="4611490" cy="2999159"/>
          </a:xfrm>
          <a:prstGeom prst="rect">
            <a:avLst/>
          </a:prstGeom>
        </p:spPr>
      </p:pic>
      <p:sp>
        <p:nvSpPr>
          <p:cNvPr id="5" name="Rectangle 4"/>
          <p:cNvSpPr/>
          <p:nvPr/>
        </p:nvSpPr>
        <p:spPr>
          <a:xfrm>
            <a:off x="251520" y="4509120"/>
            <a:ext cx="8643938" cy="1754326"/>
          </a:xfrm>
          <a:prstGeom prst="rect">
            <a:avLst/>
          </a:prstGeom>
        </p:spPr>
        <p:txBody>
          <a:bodyPr wrap="square">
            <a:spAutoFit/>
          </a:bodyPr>
          <a:lstStyle/>
          <a:p>
            <a:pPr marL="91440" lvl="0" indent="-91440" algn="l">
              <a:lnSpc>
                <a:spcPct val="90000"/>
              </a:lnSpc>
              <a:spcBef>
                <a:spcPts val="1200"/>
              </a:spcBef>
              <a:spcAft>
                <a:spcPts val="200"/>
              </a:spcAft>
              <a:buClr>
                <a:srgbClr val="1CADE4"/>
              </a:buClr>
              <a:buSzPct val="100000"/>
              <a:buFont typeface="Tw Cen MT" panose="020B0602020104020603" pitchFamily="34" charset="0"/>
              <a:buChar char=" "/>
            </a:pPr>
            <a:r>
              <a:rPr lang="en-US" sz="2000" i="1" dirty="0">
                <a:solidFill>
                  <a:srgbClr val="002060"/>
                </a:solidFill>
              </a:rPr>
              <a:t>When the load is constant the speed response is smooth after attaining steady state. When load is constant and reference speed is varying (figure 8) then speed response is shifting accordingly with a time delay. But when the load is varying , (figure 9) speed response have ripples due to time delay in achieving desired speed. When Reference speed and load is varying (figure 10) then in speed response, there is some ripple due to delay in achieving current reference speed</a:t>
            </a:r>
            <a:endParaRPr lang="ar-IQ" sz="2000" i="1" dirty="0">
              <a:solidFill>
                <a:srgbClr val="002060"/>
              </a:solidFill>
            </a:endParaRPr>
          </a:p>
        </p:txBody>
      </p:sp>
    </p:spTree>
    <p:extLst>
      <p:ext uri="{BB962C8B-B14F-4D97-AF65-F5344CB8AC3E}">
        <p14:creationId xmlns:p14="http://schemas.microsoft.com/office/powerpoint/2010/main" val="9002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810" y="336368"/>
            <a:ext cx="4767819" cy="3164640"/>
          </a:xfrm>
          <a:prstGeom prst="rect">
            <a:avLst/>
          </a:prstGeom>
        </p:spPr>
      </p:pic>
      <p:sp>
        <p:nvSpPr>
          <p:cNvPr id="5" name="Rectangle 4"/>
          <p:cNvSpPr/>
          <p:nvPr/>
        </p:nvSpPr>
        <p:spPr>
          <a:xfrm>
            <a:off x="4572000" y="1052736"/>
            <a:ext cx="4572000" cy="646331"/>
          </a:xfrm>
          <a:prstGeom prst="rect">
            <a:avLst/>
          </a:prstGeom>
        </p:spPr>
        <p:txBody>
          <a:bodyPr>
            <a:spAutoFit/>
          </a:bodyPr>
          <a:lstStyle/>
          <a:p>
            <a:pPr algn="ctr"/>
            <a:r>
              <a:rPr lang="en-US" dirty="0" smtClean="0">
                <a:solidFill>
                  <a:srgbClr val="FF0000"/>
                </a:solidFill>
              </a:rPr>
              <a:t>Figure (8)Speed </a:t>
            </a:r>
            <a:r>
              <a:rPr lang="en-US" dirty="0">
                <a:solidFill>
                  <a:srgbClr val="FF0000"/>
                </a:solidFill>
              </a:rPr>
              <a:t>Response at reference speed at half rated and full Load speed </a:t>
            </a:r>
            <a:endParaRPr lang="ar-IQ" dirty="0">
              <a:solidFill>
                <a:srgbClr val="FF0000"/>
              </a:solidFill>
            </a:endParaRPr>
          </a:p>
        </p:txBody>
      </p:sp>
      <p:pic>
        <p:nvPicPr>
          <p:cNvPr id="6" name="Picture 5"/>
          <p:cNvPicPr>
            <a:picLocks noChangeAspect="1"/>
          </p:cNvPicPr>
          <p:nvPr/>
        </p:nvPicPr>
        <p:blipFill>
          <a:blip r:embed="rId3"/>
          <a:stretch>
            <a:fillRect/>
          </a:stretch>
        </p:blipFill>
        <p:spPr>
          <a:xfrm>
            <a:off x="4089334" y="3284984"/>
            <a:ext cx="5088977" cy="3316080"/>
          </a:xfrm>
          <a:prstGeom prst="rect">
            <a:avLst/>
          </a:prstGeom>
        </p:spPr>
      </p:pic>
      <p:sp>
        <p:nvSpPr>
          <p:cNvPr id="7" name="Rectangle 6"/>
          <p:cNvSpPr/>
          <p:nvPr/>
        </p:nvSpPr>
        <p:spPr>
          <a:xfrm>
            <a:off x="-117363" y="5373216"/>
            <a:ext cx="4572000" cy="646331"/>
          </a:xfrm>
          <a:prstGeom prst="rect">
            <a:avLst/>
          </a:prstGeom>
        </p:spPr>
        <p:txBody>
          <a:bodyPr wrap="square">
            <a:spAutoFit/>
          </a:bodyPr>
          <a:lstStyle/>
          <a:p>
            <a:pPr algn="ctr"/>
            <a:r>
              <a:rPr lang="en-US" dirty="0">
                <a:solidFill>
                  <a:srgbClr val="FF0000"/>
                </a:solidFill>
              </a:rPr>
              <a:t>figure </a:t>
            </a:r>
            <a:r>
              <a:rPr lang="en-US" dirty="0" smtClean="0">
                <a:solidFill>
                  <a:srgbClr val="FF0000"/>
                </a:solidFill>
              </a:rPr>
              <a:t>(9)Speed </a:t>
            </a:r>
            <a:r>
              <a:rPr lang="en-US" dirty="0">
                <a:solidFill>
                  <a:srgbClr val="FF0000"/>
                </a:solidFill>
              </a:rPr>
              <a:t>Response at reference speed ,rated speed and half of full Load</a:t>
            </a:r>
            <a:endParaRPr lang="ar-IQ" dirty="0">
              <a:solidFill>
                <a:srgbClr val="FF0000"/>
              </a:solidFill>
            </a:endParaRPr>
          </a:p>
        </p:txBody>
      </p:sp>
    </p:spTree>
    <p:extLst>
      <p:ext uri="{BB962C8B-B14F-4D97-AF65-F5344CB8AC3E}">
        <p14:creationId xmlns:p14="http://schemas.microsoft.com/office/powerpoint/2010/main" val="9549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568" y="126831"/>
            <a:ext cx="8076348" cy="5259884"/>
          </a:xfrm>
          <a:prstGeom prst="rect">
            <a:avLst/>
          </a:prstGeom>
        </p:spPr>
      </p:pic>
      <p:sp>
        <p:nvSpPr>
          <p:cNvPr id="5" name="Rectangle 4"/>
          <p:cNvSpPr/>
          <p:nvPr/>
        </p:nvSpPr>
        <p:spPr>
          <a:xfrm>
            <a:off x="1776218" y="5390324"/>
            <a:ext cx="4572000" cy="646331"/>
          </a:xfrm>
          <a:prstGeom prst="rect">
            <a:avLst/>
          </a:prstGeom>
        </p:spPr>
        <p:txBody>
          <a:bodyPr>
            <a:spAutoFit/>
          </a:bodyPr>
          <a:lstStyle/>
          <a:p>
            <a:pPr algn="ctr"/>
            <a:r>
              <a:rPr lang="en-US" dirty="0">
                <a:solidFill>
                  <a:srgbClr val="FF0000"/>
                </a:solidFill>
              </a:rPr>
              <a:t>figure </a:t>
            </a:r>
            <a:r>
              <a:rPr lang="en-US" dirty="0" smtClean="0">
                <a:solidFill>
                  <a:srgbClr val="FF0000"/>
                </a:solidFill>
              </a:rPr>
              <a:t>(10) </a:t>
            </a:r>
            <a:r>
              <a:rPr lang="en-US" dirty="0">
                <a:solidFill>
                  <a:srgbClr val="FF0000"/>
                </a:solidFill>
              </a:rPr>
              <a:t>Speed Response at reference speed of half the rated speed and half of full Load</a:t>
            </a:r>
            <a:endParaRPr lang="ar-IQ" dirty="0">
              <a:solidFill>
                <a:srgbClr val="FF0000"/>
              </a:solidFill>
            </a:endParaRPr>
          </a:p>
        </p:txBody>
      </p:sp>
    </p:spTree>
    <p:extLst>
      <p:ext uri="{BB962C8B-B14F-4D97-AF65-F5344CB8AC3E}">
        <p14:creationId xmlns:p14="http://schemas.microsoft.com/office/powerpoint/2010/main" val="23861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0968"/>
            <a:ext cx="7290054" cy="1499616"/>
          </a:xfrm>
        </p:spPr>
        <p:txBody>
          <a:bodyPr>
            <a:normAutofit/>
          </a:bodyPr>
          <a:lstStyle/>
          <a:p>
            <a:pPr algn="ctr"/>
            <a:r>
              <a:rPr lang="en-US" sz="8800" dirty="0" smtClean="0">
                <a:solidFill>
                  <a:srgbClr val="FF0000"/>
                </a:solidFill>
              </a:rPr>
              <a:t>Thank you</a:t>
            </a:r>
            <a:endParaRPr lang="ar-IQ" sz="8800" dirty="0">
              <a:solidFill>
                <a:srgbClr val="FF0000"/>
              </a:solidFill>
            </a:endParaRPr>
          </a:p>
        </p:txBody>
      </p:sp>
    </p:spTree>
    <p:extLst>
      <p:ext uri="{BB962C8B-B14F-4D97-AF65-F5344CB8AC3E}">
        <p14:creationId xmlns:p14="http://schemas.microsoft.com/office/powerpoint/2010/main" val="10609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spc="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ABSTRACT</a:t>
            </a:r>
            <a:endParaRPr lang="ar-IQ" dirty="0">
              <a:solidFill>
                <a:srgbClr val="FF0000"/>
              </a:solidFill>
            </a:endParaRPr>
          </a:p>
        </p:txBody>
      </p:sp>
      <p:sp>
        <p:nvSpPr>
          <p:cNvPr id="3" name="Content Placeholder 2"/>
          <p:cNvSpPr>
            <a:spLocks noGrp="1"/>
          </p:cNvSpPr>
          <p:nvPr>
            <p:ph idx="1"/>
          </p:nvPr>
        </p:nvSpPr>
        <p:spPr>
          <a:xfrm>
            <a:off x="768096" y="1700808"/>
            <a:ext cx="7980368" cy="4608552"/>
          </a:xfrm>
        </p:spPr>
        <p:txBody>
          <a:bodyPr>
            <a:normAutofit/>
          </a:bodyPr>
          <a:lstStyle/>
          <a:p>
            <a:pPr algn="just" rtl="0"/>
            <a:r>
              <a:rPr lang="en-US" dirty="0"/>
              <a:t> </a:t>
            </a:r>
            <a:r>
              <a:rPr lang="en-US" sz="2400" dirty="0">
                <a:solidFill>
                  <a:srgbClr val="000000"/>
                </a:solidFill>
                <a:latin typeface="Tahoma" panose="020B0604030504040204" pitchFamily="34" charset="0"/>
                <a:ea typeface="Tahoma" panose="020B0604030504040204" pitchFamily="34" charset="0"/>
              </a:rPr>
              <a:t>The speed of separately excited DC motor can be controlled from below and up to rated speed using chopper as a converter. The chopper firing circuit receives signal from controller and then chopper gives variable voltage to the armature of the motor for achieving desired speed. There are two control loops, one for controlling current and another for speed. The controller used is Proportional-Integral type which removes the delay and provides fast control</a:t>
            </a:r>
            <a:endParaRPr lang="ar-IQ" sz="2400" dirty="0"/>
          </a:p>
        </p:txBody>
      </p:sp>
    </p:spTree>
    <p:extLst>
      <p:ext uri="{BB962C8B-B14F-4D97-AF65-F5344CB8AC3E}">
        <p14:creationId xmlns:p14="http://schemas.microsoft.com/office/powerpoint/2010/main" val="283505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DC CHOPPER</a:t>
            </a:r>
            <a:endParaRPr lang="ar-IQ" dirty="0">
              <a:solidFill>
                <a:srgbClr val="FF0000"/>
              </a:solidFill>
            </a:endParaRPr>
          </a:p>
        </p:txBody>
      </p:sp>
      <p:sp>
        <p:nvSpPr>
          <p:cNvPr id="3" name="Content Placeholder 2"/>
          <p:cNvSpPr>
            <a:spLocks noGrp="1"/>
          </p:cNvSpPr>
          <p:nvPr>
            <p:ph idx="1"/>
          </p:nvPr>
        </p:nvSpPr>
        <p:spPr>
          <a:xfrm>
            <a:off x="787715" y="1659736"/>
            <a:ext cx="7290055" cy="4023360"/>
          </a:xfrm>
        </p:spPr>
        <p:txBody>
          <a:bodyPr>
            <a:normAutofit/>
          </a:bodyPr>
          <a:lstStyle/>
          <a:p>
            <a:pPr algn="l"/>
            <a:r>
              <a:rPr lang="en-US" sz="2800" dirty="0"/>
              <a:t>A chopper is a static power electronic device that converts fixed dc input voltage to a variable dc output voltage</a:t>
            </a:r>
            <a:endParaRPr lang="ar-IQ" sz="2800" dirty="0"/>
          </a:p>
        </p:txBody>
      </p:sp>
      <p:sp>
        <p:nvSpPr>
          <p:cNvPr id="4" name="Rectangle 3"/>
          <p:cNvSpPr/>
          <p:nvPr/>
        </p:nvSpPr>
        <p:spPr>
          <a:xfrm>
            <a:off x="683568" y="3068960"/>
            <a:ext cx="6858000" cy="769441"/>
          </a:xfrm>
          <a:prstGeom prst="rect">
            <a:avLst/>
          </a:prstGeom>
        </p:spPr>
        <p:txBody>
          <a:bodyPr wrap="square">
            <a:spAutoFit/>
          </a:bodyPr>
          <a:lstStyle/>
          <a:p>
            <a:r>
              <a:rPr lang="en-US" sz="4400" cap="all" spc="100" dirty="0">
                <a:solidFill>
                  <a:srgbClr val="FF0000"/>
                </a:solidFill>
                <a:latin typeface="+mj-lt"/>
                <a:ea typeface="+mj-ea"/>
                <a:cs typeface="+mj-cs"/>
              </a:rPr>
              <a:t>PRINCIPLE OF CHOPPER OPERATION</a:t>
            </a:r>
            <a:r>
              <a:rPr lang="en-US" sz="4400" cap="all" spc="100" dirty="0">
                <a:solidFill>
                  <a:prstClr val="black">
                    <a:lumMod val="95000"/>
                    <a:lumOff val="5000"/>
                  </a:prstClr>
                </a:solidFill>
                <a:latin typeface="Tw Cen MT Condensed" panose="020B0606020104020203"/>
                <a:ea typeface="+mj-ea"/>
                <a:cs typeface="+mj-cs"/>
              </a:rPr>
              <a:t>:</a:t>
            </a:r>
            <a:endParaRPr lang="ar-IQ" dirty="0"/>
          </a:p>
        </p:txBody>
      </p:sp>
      <p:sp>
        <p:nvSpPr>
          <p:cNvPr id="5" name="Rectangle 4"/>
          <p:cNvSpPr/>
          <p:nvPr/>
        </p:nvSpPr>
        <p:spPr>
          <a:xfrm>
            <a:off x="660291" y="4039569"/>
            <a:ext cx="7950620" cy="1643527"/>
          </a:xfrm>
          <a:prstGeom prst="rect">
            <a:avLst/>
          </a:prstGeom>
        </p:spPr>
        <p:txBody>
          <a:bodyPr wrap="square">
            <a:spAutoFit/>
          </a:bodyPr>
          <a:lstStyle/>
          <a:p>
            <a:pPr marL="91440" lvl="0" indent="-91440" algn="l">
              <a:lnSpc>
                <a:spcPct val="90000"/>
              </a:lnSpc>
              <a:spcBef>
                <a:spcPts val="1200"/>
              </a:spcBef>
              <a:spcAft>
                <a:spcPts val="200"/>
              </a:spcAft>
              <a:buClr>
                <a:srgbClr val="1CADE4"/>
              </a:buClr>
              <a:buSzPct val="100000"/>
              <a:buFont typeface="Tw Cen MT" panose="020B0602020104020603" pitchFamily="34" charset="0"/>
              <a:buChar char=" "/>
            </a:pPr>
            <a:r>
              <a:rPr lang="en-US" sz="2000" dirty="0">
                <a:solidFill>
                  <a:prstClr val="black"/>
                </a:solidFill>
              </a:rPr>
              <a:t> </a:t>
            </a:r>
            <a:r>
              <a:rPr lang="en-US" sz="2800" dirty="0">
                <a:solidFill>
                  <a:prstClr val="black"/>
                </a:solidFill>
              </a:rPr>
              <a:t>A chopper is a high speed on or off semiconductor switch. It connects source to load and disconnect the load from source at a fast speed. In this manner, a chopped load voltage as shown in Fig(1). </a:t>
            </a:r>
            <a:endParaRPr lang="ar-IQ" sz="2800" dirty="0">
              <a:solidFill>
                <a:prstClr val="black"/>
              </a:solidFill>
            </a:endParaRPr>
          </a:p>
        </p:txBody>
      </p:sp>
    </p:spTree>
    <p:extLst>
      <p:ext uri="{BB962C8B-B14F-4D97-AF65-F5344CB8AC3E}">
        <p14:creationId xmlns:p14="http://schemas.microsoft.com/office/powerpoint/2010/main" val="35381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V0 </a:t>
            </a:r>
            <a:r>
              <a:rPr lang="en-US" dirty="0"/>
              <a:t>= (Ton / (Ton+Toff)) * Vs</a:t>
            </a:r>
            <a:endParaRPr lang="ar-IQ" dirty="0"/>
          </a:p>
        </p:txBody>
      </p:sp>
      <p:pic>
        <p:nvPicPr>
          <p:cNvPr id="4" name="Content Placeholder 3"/>
          <p:cNvPicPr>
            <a:picLocks noGrp="1" noChangeAspect="1"/>
          </p:cNvPicPr>
          <p:nvPr>
            <p:ph idx="1"/>
          </p:nvPr>
        </p:nvPicPr>
        <p:blipFill>
          <a:blip r:embed="rId2"/>
          <a:stretch>
            <a:fillRect/>
          </a:stretch>
        </p:blipFill>
        <p:spPr>
          <a:xfrm>
            <a:off x="289195" y="1556792"/>
            <a:ext cx="8247856" cy="4680520"/>
          </a:xfrm>
          <a:prstGeom prst="rect">
            <a:avLst/>
          </a:prstGeom>
        </p:spPr>
      </p:pic>
      <p:sp>
        <p:nvSpPr>
          <p:cNvPr id="3" name="Rectangle 2"/>
          <p:cNvSpPr/>
          <p:nvPr/>
        </p:nvSpPr>
        <p:spPr>
          <a:xfrm>
            <a:off x="3491880" y="6165304"/>
            <a:ext cx="1191352" cy="523220"/>
          </a:xfrm>
          <a:prstGeom prst="rect">
            <a:avLst/>
          </a:prstGeom>
        </p:spPr>
        <p:txBody>
          <a:bodyPr wrap="none">
            <a:spAutoFit/>
          </a:bodyPr>
          <a:lstStyle/>
          <a:p>
            <a:r>
              <a:rPr lang="en-US" sz="2800" dirty="0">
                <a:solidFill>
                  <a:prstClr val="black"/>
                </a:solidFill>
              </a:rPr>
              <a:t>Fig(1). </a:t>
            </a:r>
            <a:endParaRPr lang="ar-IQ" dirty="0"/>
          </a:p>
        </p:txBody>
      </p:sp>
    </p:spTree>
    <p:extLst>
      <p:ext uri="{BB962C8B-B14F-4D97-AF65-F5344CB8AC3E}">
        <p14:creationId xmlns:p14="http://schemas.microsoft.com/office/powerpoint/2010/main" val="24352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fontScale="90000"/>
          </a:bodyPr>
          <a:lstStyle/>
          <a:p>
            <a:pPr algn="ctr"/>
            <a:r>
              <a:rPr lang="en-US" dirty="0">
                <a:solidFill>
                  <a:srgbClr val="FF0000"/>
                </a:solidFill>
              </a:rPr>
              <a:t>SEPARATELY EXCITED DC MOTOR</a:t>
            </a:r>
            <a:br>
              <a:rPr lang="en-US" dirty="0">
                <a:solidFill>
                  <a:srgbClr val="FF0000"/>
                </a:solidFill>
              </a:rPr>
            </a:br>
            <a:r>
              <a:rPr lang="en-US" dirty="0">
                <a:solidFill>
                  <a:srgbClr val="FF0000"/>
                </a:solidFill>
              </a:rPr>
              <a:t>BASIC OF  SEPARATELY EXCITED DC MOTOR</a:t>
            </a:r>
            <a:br>
              <a:rPr lang="en-US" dirty="0">
                <a:solidFill>
                  <a:srgbClr val="FF0000"/>
                </a:solidFill>
              </a:rPr>
            </a:br>
            <a:endParaRPr lang="ar-IQ"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5292080" y="1907704"/>
            <a:ext cx="3600400" cy="1580663"/>
          </a:xfrm>
          <a:prstGeom prst="rect">
            <a:avLst/>
          </a:prstGeom>
        </p:spPr>
      </p:pic>
      <p:sp>
        <p:nvSpPr>
          <p:cNvPr id="5" name="Rectangle 4"/>
          <p:cNvSpPr/>
          <p:nvPr/>
        </p:nvSpPr>
        <p:spPr>
          <a:xfrm>
            <a:off x="5904148" y="3573016"/>
            <a:ext cx="2376264" cy="646331"/>
          </a:xfrm>
          <a:prstGeom prst="rect">
            <a:avLst/>
          </a:prstGeom>
        </p:spPr>
        <p:txBody>
          <a:bodyPr wrap="square">
            <a:spAutoFit/>
          </a:bodyPr>
          <a:lstStyle/>
          <a:p>
            <a:pPr algn="ctr"/>
            <a:r>
              <a:rPr lang="en-US" dirty="0"/>
              <a:t>Separately Excited DC motor equivalent circuit</a:t>
            </a:r>
            <a:endParaRPr lang="ar-IQ" dirty="0"/>
          </a:p>
        </p:txBody>
      </p:sp>
      <p:sp>
        <p:nvSpPr>
          <p:cNvPr id="3" name="Rectangle 2"/>
          <p:cNvSpPr/>
          <p:nvPr/>
        </p:nvSpPr>
        <p:spPr>
          <a:xfrm>
            <a:off x="451215" y="1907704"/>
            <a:ext cx="4572000" cy="3677930"/>
          </a:xfrm>
          <a:prstGeom prst="rect">
            <a:avLst/>
          </a:prstGeom>
        </p:spPr>
        <p:txBody>
          <a:bodyPr>
            <a:spAutoFit/>
          </a:bodyPr>
          <a:lstStyle/>
          <a:p>
            <a:pPr marL="91440" lvl="0" indent="-91440" algn="l" rtl="0">
              <a:lnSpc>
                <a:spcPct val="90000"/>
              </a:lnSpc>
              <a:spcBef>
                <a:spcPts val="1200"/>
              </a:spcBef>
              <a:spcAft>
                <a:spcPts val="200"/>
              </a:spcAft>
              <a:buClr>
                <a:srgbClr val="1CADE4"/>
              </a:buClr>
              <a:buSzPct val="100000"/>
              <a:buFont typeface="Tw Cen MT" panose="020B0602020104020603" pitchFamily="34" charset="0"/>
              <a:buChar char=" "/>
            </a:pPr>
            <a:r>
              <a:rPr lang="en-US" sz="2000" dirty="0">
                <a:solidFill>
                  <a:prstClr val="black"/>
                </a:solidFill>
              </a:rPr>
              <a:t>Separately Excited DC motor has field and armature winding with separate supply. </a:t>
            </a:r>
          </a:p>
          <a:p>
            <a:pPr marL="91440" lvl="0" indent="-91440" algn="l" rtl="0">
              <a:lnSpc>
                <a:spcPct val="90000"/>
              </a:lnSpc>
              <a:spcBef>
                <a:spcPts val="1200"/>
              </a:spcBef>
              <a:spcAft>
                <a:spcPts val="200"/>
              </a:spcAft>
              <a:buClr>
                <a:srgbClr val="1CADE4"/>
              </a:buClr>
              <a:buSzPct val="100000"/>
              <a:buFont typeface="Tw Cen MT" panose="020B0602020104020603" pitchFamily="34" charset="0"/>
              <a:buChar char=" "/>
            </a:pPr>
            <a:r>
              <a:rPr lang="en-US" sz="2000" dirty="0">
                <a:solidFill>
                  <a:prstClr val="black"/>
                </a:solidFill>
              </a:rPr>
              <a:t>•  The field windings of the dc motor are used to excite the field flux.	</a:t>
            </a:r>
          </a:p>
          <a:p>
            <a:pPr marL="91440" lvl="0" indent="-91440" algn="l" rtl="0">
              <a:lnSpc>
                <a:spcPct val="90000"/>
              </a:lnSpc>
              <a:spcBef>
                <a:spcPts val="1200"/>
              </a:spcBef>
              <a:spcAft>
                <a:spcPts val="200"/>
              </a:spcAft>
              <a:buClr>
                <a:srgbClr val="1CADE4"/>
              </a:buClr>
              <a:buSzPct val="100000"/>
              <a:buFont typeface="Tw Cen MT" panose="020B0602020104020603" pitchFamily="34" charset="0"/>
              <a:buChar char=" "/>
            </a:pPr>
            <a:r>
              <a:rPr lang="en-US" sz="2000" dirty="0">
                <a:solidFill>
                  <a:prstClr val="black"/>
                </a:solidFill>
              </a:rPr>
              <a:t> •Current in armature circuit is supplied to the rotor </a:t>
            </a:r>
            <a:r>
              <a:rPr lang="en-US" sz="2000" dirty="0" smtClean="0">
                <a:solidFill>
                  <a:prstClr val="black"/>
                </a:solidFill>
              </a:rPr>
              <a:t>Via </a:t>
            </a:r>
            <a:r>
              <a:rPr lang="en-US" sz="2000" dirty="0">
                <a:solidFill>
                  <a:prstClr val="black"/>
                </a:solidFill>
              </a:rPr>
              <a:t>brush and commutator segment for the mechanical work.	</a:t>
            </a:r>
          </a:p>
          <a:p>
            <a:pPr marL="91440" lvl="0" indent="-91440" algn="l" rtl="0">
              <a:lnSpc>
                <a:spcPct val="90000"/>
              </a:lnSpc>
              <a:spcBef>
                <a:spcPts val="1200"/>
              </a:spcBef>
              <a:spcAft>
                <a:spcPts val="200"/>
              </a:spcAft>
              <a:buClr>
                <a:srgbClr val="1CADE4"/>
              </a:buClr>
              <a:buSzPct val="100000"/>
              <a:buFont typeface="Tw Cen MT" panose="020B0602020104020603" pitchFamily="34" charset="0"/>
              <a:buChar char=" "/>
            </a:pPr>
            <a:r>
              <a:rPr lang="en-US" sz="2000" dirty="0">
                <a:solidFill>
                  <a:prstClr val="black"/>
                </a:solidFill>
              </a:rPr>
              <a:t>•The rotor torque is produced by interaction of field flux and armature current</a:t>
            </a:r>
            <a:endParaRPr lang="en-US" sz="2000" dirty="0">
              <a:solidFill>
                <a:prstClr val="black"/>
              </a:solidFill>
            </a:endParaRPr>
          </a:p>
        </p:txBody>
      </p:sp>
    </p:spTree>
    <p:extLst>
      <p:ext uri="{BB962C8B-B14F-4D97-AF65-F5344CB8AC3E}">
        <p14:creationId xmlns:p14="http://schemas.microsoft.com/office/powerpoint/2010/main" val="2700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BASIC IDEA </a:t>
            </a:r>
            <a:endParaRPr lang="ar-IQ" dirty="0">
              <a:solidFill>
                <a:srgbClr val="FF0000"/>
              </a:solidFill>
            </a:endParaRPr>
          </a:p>
        </p:txBody>
      </p:sp>
      <p:sp>
        <p:nvSpPr>
          <p:cNvPr id="3" name="Content Placeholder 2"/>
          <p:cNvSpPr>
            <a:spLocks noGrp="1"/>
          </p:cNvSpPr>
          <p:nvPr>
            <p:ph idx="1"/>
          </p:nvPr>
        </p:nvSpPr>
        <p:spPr>
          <a:xfrm>
            <a:off x="457200" y="1600201"/>
            <a:ext cx="6923112" cy="2404864"/>
          </a:xfrm>
        </p:spPr>
        <p:txBody>
          <a:bodyPr>
            <a:normAutofit/>
          </a:bodyPr>
          <a:lstStyle/>
          <a:p>
            <a:pPr algn="l"/>
            <a:r>
              <a:rPr lang="en-US" dirty="0"/>
              <a:t> The basic principle behind DC motor speed control is that the output speed of DC motor can be varied by controlling armature voltage for speed below and up to rated speed keeping field voltage constant. The output speed is compared with the reference speed and error signal is fed to speed controller.</a:t>
            </a:r>
            <a:endParaRPr lang="ar-IQ" dirty="0"/>
          </a:p>
        </p:txBody>
      </p:sp>
      <p:pic>
        <p:nvPicPr>
          <p:cNvPr id="4" name="Picture 3"/>
          <p:cNvPicPr>
            <a:picLocks noChangeAspect="1"/>
          </p:cNvPicPr>
          <p:nvPr/>
        </p:nvPicPr>
        <p:blipFill>
          <a:blip r:embed="rId2"/>
          <a:stretch>
            <a:fillRect/>
          </a:stretch>
        </p:blipFill>
        <p:spPr>
          <a:xfrm>
            <a:off x="1228014" y="3212976"/>
            <a:ext cx="7192028" cy="2577706"/>
          </a:xfrm>
          <a:prstGeom prst="rect">
            <a:avLst/>
          </a:prstGeom>
        </p:spPr>
      </p:pic>
      <p:sp>
        <p:nvSpPr>
          <p:cNvPr id="5" name="Rectangle 4"/>
          <p:cNvSpPr/>
          <p:nvPr/>
        </p:nvSpPr>
        <p:spPr>
          <a:xfrm>
            <a:off x="1907704" y="5790682"/>
            <a:ext cx="5832648" cy="369332"/>
          </a:xfrm>
          <a:prstGeom prst="rect">
            <a:avLst/>
          </a:prstGeom>
        </p:spPr>
        <p:txBody>
          <a:bodyPr wrap="square">
            <a:spAutoFit/>
          </a:bodyPr>
          <a:lstStyle/>
          <a:p>
            <a:r>
              <a:rPr lang="en-US" dirty="0"/>
              <a:t>Closed loop system model for speed control of dc motor</a:t>
            </a:r>
            <a:endParaRPr lang="ar-IQ" dirty="0"/>
          </a:p>
        </p:txBody>
      </p:sp>
    </p:spTree>
    <p:extLst>
      <p:ext uri="{BB962C8B-B14F-4D97-AF65-F5344CB8AC3E}">
        <p14:creationId xmlns:p14="http://schemas.microsoft.com/office/powerpoint/2010/main" val="36538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CURRENT CONTROLLER DESIGN:</a:t>
            </a:r>
            <a:endParaRPr lang="ar-IQ"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043608" y="1700808"/>
            <a:ext cx="6840760" cy="3563802"/>
          </a:xfrm>
          <a:prstGeom prst="rect">
            <a:avLst/>
          </a:prstGeom>
        </p:spPr>
      </p:pic>
      <p:sp>
        <p:nvSpPr>
          <p:cNvPr id="5" name="Rectangle 4"/>
          <p:cNvSpPr/>
          <p:nvPr/>
        </p:nvSpPr>
        <p:spPr>
          <a:xfrm>
            <a:off x="2123728" y="5279454"/>
            <a:ext cx="4176464" cy="369332"/>
          </a:xfrm>
          <a:prstGeom prst="rect">
            <a:avLst/>
          </a:prstGeom>
        </p:spPr>
        <p:txBody>
          <a:bodyPr wrap="square">
            <a:spAutoFit/>
          </a:bodyPr>
          <a:lstStyle/>
          <a:p>
            <a:r>
              <a:rPr lang="en-US" dirty="0"/>
              <a:t>Block Model for Current controller design </a:t>
            </a:r>
            <a:endParaRPr lang="ar-IQ" dirty="0"/>
          </a:p>
        </p:txBody>
      </p:sp>
    </p:spTree>
    <p:extLst>
      <p:ext uri="{BB962C8B-B14F-4D97-AF65-F5344CB8AC3E}">
        <p14:creationId xmlns:p14="http://schemas.microsoft.com/office/powerpoint/2010/main" val="36060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SPEED CONTROLLER DESIGN</a:t>
            </a:r>
            <a:endParaRPr lang="ar-IQ"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23528" y="1988840"/>
            <a:ext cx="8535197" cy="3024336"/>
          </a:xfrm>
          <a:prstGeom prst="rect">
            <a:avLst/>
          </a:prstGeom>
        </p:spPr>
      </p:pic>
      <p:sp>
        <p:nvSpPr>
          <p:cNvPr id="5" name="Rectangle 4"/>
          <p:cNvSpPr/>
          <p:nvPr/>
        </p:nvSpPr>
        <p:spPr>
          <a:xfrm>
            <a:off x="2699792" y="4643844"/>
            <a:ext cx="3947426" cy="369332"/>
          </a:xfrm>
          <a:prstGeom prst="rect">
            <a:avLst/>
          </a:prstGeom>
        </p:spPr>
        <p:txBody>
          <a:bodyPr wrap="none">
            <a:spAutoFit/>
          </a:bodyPr>
          <a:lstStyle/>
          <a:p>
            <a:r>
              <a:rPr lang="en-US" dirty="0"/>
              <a:t>Block model for Speed Controller design</a:t>
            </a:r>
            <a:endParaRPr lang="ar-IQ" dirty="0"/>
          </a:p>
        </p:txBody>
      </p:sp>
    </p:spTree>
    <p:extLst>
      <p:ext uri="{BB962C8B-B14F-4D97-AF65-F5344CB8AC3E}">
        <p14:creationId xmlns:p14="http://schemas.microsoft.com/office/powerpoint/2010/main" val="14916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Complete layout for DC motor speed control </a:t>
            </a:r>
            <a:endParaRPr lang="ar-IQ"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56807" y="2065496"/>
            <a:ext cx="8112632" cy="4198202"/>
          </a:xfrm>
          <a:prstGeom prst="rect">
            <a:avLst/>
          </a:prstGeom>
        </p:spPr>
      </p:pic>
      <p:sp>
        <p:nvSpPr>
          <p:cNvPr id="5" name="Rectangle 4"/>
          <p:cNvSpPr/>
          <p:nvPr/>
        </p:nvSpPr>
        <p:spPr>
          <a:xfrm>
            <a:off x="1979712" y="6079032"/>
            <a:ext cx="4338111" cy="369332"/>
          </a:xfrm>
          <a:prstGeom prst="rect">
            <a:avLst/>
          </a:prstGeom>
        </p:spPr>
        <p:txBody>
          <a:bodyPr wrap="none">
            <a:spAutoFit/>
          </a:bodyPr>
          <a:lstStyle/>
          <a:p>
            <a:r>
              <a:rPr lang="en-US" dirty="0"/>
              <a:t>Complete layout for DC motor speed control</a:t>
            </a:r>
            <a:endParaRPr lang="ar-IQ" dirty="0"/>
          </a:p>
        </p:txBody>
      </p:sp>
    </p:spTree>
    <p:extLst>
      <p:ext uri="{BB962C8B-B14F-4D97-AF65-F5344CB8AC3E}">
        <p14:creationId xmlns:p14="http://schemas.microsoft.com/office/powerpoint/2010/main" val="26893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239</TotalTime>
  <Words>708</Words>
  <Application>Microsoft Office PowerPoint</Application>
  <PresentationFormat>On-screen Show (4:3)</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Tahoma</vt:lpstr>
      <vt:lpstr>Times New Roman</vt:lpstr>
      <vt:lpstr>Tw Cen MT</vt:lpstr>
      <vt:lpstr>Tw Cen MT Condensed</vt:lpstr>
      <vt:lpstr>Wingdings 3</vt:lpstr>
      <vt:lpstr>Integral</vt:lpstr>
      <vt:lpstr>SPEED CONTROL OF ( SEDM ) ADOPTING  CHOPPER CONVERTER AND PI CONTROLLER</vt:lpstr>
      <vt:lpstr>ABSTRACT</vt:lpstr>
      <vt:lpstr>DC CHOPPER</vt:lpstr>
      <vt:lpstr> V0 = (Ton / (Ton+Toff)) * Vs</vt:lpstr>
      <vt:lpstr>SEPARATELY EXCITED DC MOTOR BASIC OF  SEPARATELY EXCITED DC MOTOR </vt:lpstr>
      <vt:lpstr>BASIC IDEA </vt:lpstr>
      <vt:lpstr>CURRENT CONTROLLER DESIGN:</vt:lpstr>
      <vt:lpstr>SPEED CONTROLLER DESIGN</vt:lpstr>
      <vt:lpstr>Complete layout for DC motor speed control </vt:lpstr>
      <vt:lpstr>PROBLEM STATEMENT:</vt:lpstr>
      <vt:lpstr>PowerPoint Presentation</vt:lpstr>
      <vt:lpstr>THE SIMULATION RESULTS AND DISCUSSION </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CONTROL OF ( SEDM ) ADOPTING  CHOPPER CONVERTER AND PI CONTROLLER</dc:title>
  <dc:creator>altameemi mohammed</dc:creator>
  <cp:lastModifiedBy>altameemi mohammed</cp:lastModifiedBy>
  <cp:revision>16</cp:revision>
  <dcterms:created xsi:type="dcterms:W3CDTF">2015-11-09T16:24:56Z</dcterms:created>
  <dcterms:modified xsi:type="dcterms:W3CDTF">2015-11-17T08:57:56Z</dcterms:modified>
</cp:coreProperties>
</file>